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sldIdLst>
    <p:sldId id="256" r:id="rId2"/>
    <p:sldId id="299" r:id="rId3"/>
    <p:sldId id="305" r:id="rId4"/>
    <p:sldId id="306" r:id="rId5"/>
    <p:sldId id="319" r:id="rId6"/>
    <p:sldId id="317" r:id="rId7"/>
    <p:sldId id="318" r:id="rId8"/>
    <p:sldId id="307" r:id="rId9"/>
    <p:sldId id="308" r:id="rId10"/>
    <p:sldId id="315" r:id="rId11"/>
    <p:sldId id="316" r:id="rId12"/>
    <p:sldId id="312" r:id="rId13"/>
    <p:sldId id="313" r:id="rId14"/>
    <p:sldId id="278" r:id="rId15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b="1" kern="1200">
        <a:solidFill>
          <a:schemeClr val="bg1"/>
        </a:solidFill>
        <a:latin typeface="Arial" pitchFamily="34" charset="0"/>
        <a:ea typeface="SimSun" pitchFamily="2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b="1" kern="1200">
        <a:solidFill>
          <a:schemeClr val="bg1"/>
        </a:solidFill>
        <a:latin typeface="Arial" pitchFamily="34" charset="0"/>
        <a:ea typeface="SimSun" pitchFamily="2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b="1" kern="1200">
        <a:solidFill>
          <a:schemeClr val="bg1"/>
        </a:solidFill>
        <a:latin typeface="Arial" pitchFamily="34" charset="0"/>
        <a:ea typeface="SimSun" pitchFamily="2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b="1" kern="1200">
        <a:solidFill>
          <a:schemeClr val="bg1"/>
        </a:solidFill>
        <a:latin typeface="Arial" pitchFamily="34" charset="0"/>
        <a:ea typeface="SimSun" pitchFamily="2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b="1" kern="1200">
        <a:solidFill>
          <a:schemeClr val="bg1"/>
        </a:solidFill>
        <a:latin typeface="Arial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itchFamily="34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itchFamily="34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itchFamily="34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itchFamily="34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710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21507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21508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21509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21510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21511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21512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21513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21514" name="AutoShape 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21515" name="AutoShape 1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21516" name="AutoShape 1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21517" name="AutoShape 1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21518" name="Text Box 1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21519" name="Text Box 1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21520" name="Rectangle 1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52950" cy="340995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64" name="Rectangle 16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10150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noProof="0" smtClean="0"/>
          </a:p>
        </p:txBody>
      </p:sp>
      <p:sp>
        <p:nvSpPr>
          <p:cNvPr id="21522" name="Text Box 17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527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b="0">
                <a:solidFill>
                  <a:srgbClr val="FFFFFF"/>
                </a:solidFill>
                <a:latin typeface="Arial" charset="0"/>
                <a:ea typeface="SimSun" charset="-122"/>
                <a:cs typeface="Arial Unicode MS" charset="0"/>
              </a:defRPr>
            </a:lvl1pPr>
          </a:lstStyle>
          <a:p>
            <a:pPr>
              <a:defRPr/>
            </a:pPr>
            <a:fld id="{BDC2E155-3AA0-493B-8C80-35B517CE382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5956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DCBF6433-5A51-46B2-BFE9-F8F18BCA8E11}" type="slidenum">
              <a:rPr lang="pl-PL" altLang="pl-PL" sz="1200" b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pPr eaLnBrk="1" hangingPunct="1"/>
              <a:t>1</a:t>
            </a:fld>
            <a:endParaRPr lang="pl-PL" altLang="pl-PL" sz="1200" b="0" smtClean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11738" cy="4097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397EDBA7-18FD-4DC0-AE9C-F5ECEE63C58F}" type="slidenum">
              <a:rPr lang="pl-PL" altLang="pl-PL" sz="1200" b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pPr eaLnBrk="1" hangingPunct="1"/>
              <a:t>10</a:t>
            </a:fld>
            <a:endParaRPr lang="pl-PL" altLang="pl-PL" sz="1200" b="0" smtClean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11738" cy="4097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397EDBA7-18FD-4DC0-AE9C-F5ECEE63C58F}" type="slidenum">
              <a:rPr lang="pl-PL" altLang="pl-PL" sz="1200" b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pPr eaLnBrk="1" hangingPunct="1"/>
              <a:t>11</a:t>
            </a:fld>
            <a:endParaRPr lang="pl-PL" altLang="pl-PL" sz="1200" b="0" smtClean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11738" cy="4097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397EDBA7-18FD-4DC0-AE9C-F5ECEE63C58F}" type="slidenum">
              <a:rPr lang="pl-PL" altLang="pl-PL" sz="1200" b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pPr eaLnBrk="1" hangingPunct="1"/>
              <a:t>12</a:t>
            </a:fld>
            <a:endParaRPr lang="pl-PL" altLang="pl-PL" sz="1200" b="0" smtClean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11738" cy="4097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397EDBA7-18FD-4DC0-AE9C-F5ECEE63C58F}" type="slidenum">
              <a:rPr lang="pl-PL" altLang="pl-PL" sz="1200" b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pPr eaLnBrk="1" hangingPunct="1"/>
              <a:t>13</a:t>
            </a:fld>
            <a:endParaRPr lang="pl-PL" altLang="pl-PL" sz="1200" b="0" smtClean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11738" cy="4097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D35D639C-189B-4DB2-9EE3-A8530A9228FA}" type="slidenum">
              <a:rPr lang="pl-PL" altLang="pl-PL" sz="1200" b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pPr eaLnBrk="1" hangingPunct="1"/>
              <a:t>14</a:t>
            </a:fld>
            <a:endParaRPr lang="pl-PL" altLang="pl-PL" sz="1200" b="0" smtClean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11738" cy="4097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DEC4AB37-1C86-4FDC-8441-816B0D07973E}" type="slidenum">
              <a:rPr lang="pl-PL" altLang="pl-PL" sz="1200" b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pPr eaLnBrk="1" hangingPunct="1"/>
              <a:t>2</a:t>
            </a:fld>
            <a:endParaRPr lang="pl-PL" altLang="pl-PL" sz="1200" b="0" smtClean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11738" cy="4097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74B7C3F9-14F3-456F-8B39-84CA870EE6BE}" type="slidenum">
              <a:rPr lang="pl-PL" altLang="pl-PL" sz="1200" b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pPr eaLnBrk="1" hangingPunct="1"/>
              <a:t>3</a:t>
            </a:fld>
            <a:endParaRPr lang="pl-PL" altLang="pl-PL" sz="1200" b="0" smtClean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11738" cy="4097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171C9C74-3EA5-4864-85D1-C3AB2E733012}" type="slidenum">
              <a:rPr lang="pl-PL" altLang="pl-PL" sz="1200" b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pPr eaLnBrk="1" hangingPunct="1"/>
              <a:t>4</a:t>
            </a:fld>
            <a:endParaRPr lang="pl-PL" altLang="pl-PL" sz="1200" b="0" smtClean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11738" cy="4097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397EDBA7-18FD-4DC0-AE9C-F5ECEE63C58F}" type="slidenum">
              <a:rPr lang="pl-PL" altLang="pl-PL" sz="1200" b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pPr eaLnBrk="1" hangingPunct="1"/>
              <a:t>5</a:t>
            </a:fld>
            <a:endParaRPr lang="pl-PL" altLang="pl-PL" sz="1200" b="0" smtClean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11738" cy="4097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397EDBA7-18FD-4DC0-AE9C-F5ECEE63C58F}" type="slidenum">
              <a:rPr lang="pl-PL" altLang="pl-PL" sz="1200" b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pPr eaLnBrk="1" hangingPunct="1"/>
              <a:t>6</a:t>
            </a:fld>
            <a:endParaRPr lang="pl-PL" altLang="pl-PL" sz="1200" b="0" smtClean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11738" cy="4097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397EDBA7-18FD-4DC0-AE9C-F5ECEE63C58F}" type="slidenum">
              <a:rPr lang="pl-PL" altLang="pl-PL" sz="1200" b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pPr eaLnBrk="1" hangingPunct="1"/>
              <a:t>7</a:t>
            </a:fld>
            <a:endParaRPr lang="pl-PL" altLang="pl-PL" sz="1200" b="0" smtClean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11738" cy="4097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397EDBA7-18FD-4DC0-AE9C-F5ECEE63C58F}" type="slidenum">
              <a:rPr lang="pl-PL" altLang="pl-PL" sz="1200" b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pPr eaLnBrk="1" hangingPunct="1"/>
              <a:t>8</a:t>
            </a:fld>
            <a:endParaRPr lang="pl-PL" altLang="pl-PL" sz="1200" b="0" smtClean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11738" cy="4097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397EDBA7-18FD-4DC0-AE9C-F5ECEE63C58F}" type="slidenum">
              <a:rPr lang="pl-PL" altLang="pl-PL" sz="1200" b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pPr eaLnBrk="1" hangingPunct="1"/>
              <a:t>9</a:t>
            </a:fld>
            <a:endParaRPr lang="pl-PL" altLang="pl-PL" sz="1200" b="0" smtClean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11738" cy="4097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827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072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958013" y="1077913"/>
            <a:ext cx="2166937" cy="503555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077913"/>
            <a:ext cx="6348413" cy="50355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8273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ytuł i 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1077913"/>
            <a:ext cx="7296150" cy="118903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wykresu 2"/>
          <p:cNvSpPr>
            <a:spLocks noGrp="1"/>
          </p:cNvSpPr>
          <p:nvPr>
            <p:ph type="chart" idx="1"/>
          </p:nvPr>
        </p:nvSpPr>
        <p:spPr>
          <a:xfrm>
            <a:off x="457200" y="1604963"/>
            <a:ext cx="8212138" cy="4508500"/>
          </a:xfrm>
        </p:spPr>
        <p:txBody>
          <a:bodyPr/>
          <a:lstStyle/>
          <a:p>
            <a:pPr lvl="0"/>
            <a:endParaRPr lang="pl-PL" noProof="0" smtClean="0"/>
          </a:p>
        </p:txBody>
      </p:sp>
    </p:spTree>
    <p:extLst>
      <p:ext uri="{BB962C8B-B14F-4D97-AF65-F5344CB8AC3E}">
        <p14:creationId xmlns:p14="http://schemas.microsoft.com/office/powerpoint/2010/main" val="401188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544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886979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29075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38675" y="1604963"/>
            <a:ext cx="4030663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699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066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2171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663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97584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1295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077913"/>
            <a:ext cx="729615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6613525"/>
            <a:ext cx="9144000" cy="246063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9125" algn="l"/>
                <a:tab pos="1078071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9125" algn="l"/>
                <a:tab pos="1078071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9125" algn="l"/>
                <a:tab pos="1078071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9125" algn="l"/>
                <a:tab pos="1078071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9125" algn="l"/>
                <a:tab pos="1078071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9125" algn="l"/>
                <a:tab pos="1078071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9125" algn="l"/>
                <a:tab pos="1078071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9125" algn="l"/>
                <a:tab pos="1078071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9125" algn="l"/>
                <a:tab pos="1078071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pl-PL" altLang="pl-PL" b="0">
                <a:solidFill>
                  <a:srgbClr val="FFFFFF"/>
                </a:solidFill>
              </a:rPr>
              <a:t>KATOWICE SPECIAL ECONOMIC ZONE Co.						                </a:t>
            </a:r>
            <a:r>
              <a:rPr lang="en-US" altLang="pl-PL" b="0">
                <a:solidFill>
                  <a:srgbClr val="FFFFFF"/>
                </a:solidFill>
              </a:rPr>
              <a:t>www.</a:t>
            </a:r>
            <a:r>
              <a:rPr lang="pl-PL" altLang="pl-PL" b="0">
                <a:solidFill>
                  <a:srgbClr val="FFFFFF"/>
                </a:solidFill>
              </a:rPr>
              <a:t>ksse</a:t>
            </a:r>
            <a:r>
              <a:rPr lang="en-US" altLang="pl-PL" b="0">
                <a:solidFill>
                  <a:srgbClr val="FFFFFF"/>
                </a:solidFill>
              </a:rPr>
              <a:t>.com</a:t>
            </a:r>
            <a:r>
              <a:rPr lang="pl-PL" altLang="pl-PL" b="0">
                <a:solidFill>
                  <a:srgbClr val="FFFFFF"/>
                </a:solidFill>
              </a:rPr>
              <a:t>.pl</a:t>
            </a:r>
          </a:p>
        </p:txBody>
      </p:sp>
      <p:pic>
        <p:nvPicPr>
          <p:cNvPr id="1030" name="Picture 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6038"/>
            <a:ext cx="122237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12138" cy="450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Arial" charset="0"/>
          <a:ea typeface="SimSun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Arial" charset="0"/>
          <a:ea typeface="SimSun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Arial" charset="0"/>
          <a:ea typeface="SimSun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Arial" charset="0"/>
          <a:ea typeface="SimSun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183883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183883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183883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183883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183883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183883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183883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183883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183883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3924300" y="5759450"/>
            <a:ext cx="4892675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pl-PL" altLang="pl-PL" sz="1600" b="0" dirty="0" smtClean="0">
                <a:solidFill>
                  <a:srgbClr val="000000"/>
                </a:solidFill>
                <a:latin typeface="Verdana" pitchFamily="34" charset="0"/>
              </a:rPr>
              <a:t>Racibórz, 07 kwietnia 2017 </a:t>
            </a:r>
            <a:endParaRPr lang="en-US" altLang="pl-PL" sz="1800" b="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051" name="Prostokąt 1"/>
          <p:cNvSpPr>
            <a:spLocks noChangeArrowheads="1"/>
          </p:cNvSpPr>
          <p:nvPr/>
        </p:nvSpPr>
        <p:spPr bwMode="auto">
          <a:xfrm>
            <a:off x="2286000" y="2998788"/>
            <a:ext cx="45720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l-PL" altLang="pl-PL"/>
              <a:t>Piotr Wojaczek, Mirosław Pachucki</a:t>
            </a:r>
          </a:p>
          <a:p>
            <a:r>
              <a:rPr lang="pl-PL" altLang="pl-PL"/>
              <a:t> </a:t>
            </a:r>
          </a:p>
          <a:p>
            <a:r>
              <a:rPr lang="pl-PL" altLang="pl-PL"/>
              <a:t>„</a:t>
            </a:r>
            <a:r>
              <a:rPr lang="pl-PL" altLang="pl-PL" i="1"/>
              <a:t>Rola specjalnej strefy ekonomicznej w rozwoju gospodarczym Regionu na przykładzie Katowickiej Specjalnej Strefy Ekonomicznej. Polityka „kotwiczenia”.</a:t>
            </a:r>
            <a:endParaRPr lang="pl-PL" altLang="pl-PL"/>
          </a:p>
        </p:txBody>
      </p:sp>
      <p:sp>
        <p:nvSpPr>
          <p:cNvPr id="2052" name="Prostokąt 2"/>
          <p:cNvSpPr>
            <a:spLocks noChangeArrowheads="1"/>
          </p:cNvSpPr>
          <p:nvPr/>
        </p:nvSpPr>
        <p:spPr bwMode="auto">
          <a:xfrm>
            <a:off x="1331913" y="1484313"/>
            <a:ext cx="6985000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l-PL" altLang="pl-PL" sz="2000" b="0" dirty="0" smtClean="0">
                <a:solidFill>
                  <a:schemeClr val="tx1"/>
                </a:solidFill>
              </a:rPr>
              <a:t>Mirosław </a:t>
            </a:r>
            <a:r>
              <a:rPr lang="pl-PL" altLang="pl-PL" sz="2000" b="0" dirty="0">
                <a:solidFill>
                  <a:schemeClr val="tx1"/>
                </a:solidFill>
              </a:rPr>
              <a:t>Pachucki</a:t>
            </a:r>
          </a:p>
          <a:p>
            <a:r>
              <a:rPr lang="pl-PL" altLang="pl-PL" dirty="0">
                <a:solidFill>
                  <a:schemeClr val="tx1"/>
                </a:solidFill>
              </a:rPr>
              <a:t> </a:t>
            </a:r>
          </a:p>
          <a:p>
            <a:endParaRPr lang="pl-PL" altLang="pl-PL" sz="2400" dirty="0">
              <a:solidFill>
                <a:schemeClr val="tx1"/>
              </a:solidFill>
            </a:endParaRPr>
          </a:p>
          <a:p>
            <a:endParaRPr lang="pl-PL" altLang="pl-PL" sz="2400" dirty="0">
              <a:solidFill>
                <a:schemeClr val="tx1"/>
              </a:solidFill>
            </a:endParaRPr>
          </a:p>
          <a:p>
            <a:endParaRPr lang="pl-PL" altLang="pl-PL" sz="2400" dirty="0">
              <a:solidFill>
                <a:schemeClr val="tx1"/>
              </a:solidFill>
            </a:endParaRPr>
          </a:p>
          <a:p>
            <a:pPr algn="ctr"/>
            <a:r>
              <a:rPr lang="pl-PL" sz="2400" dirty="0" smtClean="0">
                <a:solidFill>
                  <a:schemeClr val="tx1"/>
                </a:solidFill>
              </a:rPr>
              <a:t>Ulgi w podatku od nieruchomości jako pomoc de </a:t>
            </a:r>
            <a:r>
              <a:rPr lang="pl-PL" sz="2400" dirty="0" err="1" smtClean="0">
                <a:solidFill>
                  <a:schemeClr val="tx1"/>
                </a:solidFill>
              </a:rPr>
              <a:t>minimis</a:t>
            </a:r>
            <a:r>
              <a:rPr lang="pl-PL" sz="2400" dirty="0" smtClean="0">
                <a:solidFill>
                  <a:schemeClr val="tx1"/>
                </a:solidFill>
              </a:rPr>
              <a:t> w kontekście rozwiązań oferowanych przez miasto Racibórz</a:t>
            </a:r>
            <a:endParaRPr lang="pl-PL" altLang="pl-PL" sz="2400" dirty="0">
              <a:solidFill>
                <a:schemeClr val="tx1"/>
              </a:solidFill>
            </a:endParaRPr>
          </a:p>
          <a:p>
            <a:pPr algn="ctr"/>
            <a:endParaRPr lang="pl-PL" altLang="pl-PL" sz="2400" dirty="0" smtClean="0">
              <a:solidFill>
                <a:schemeClr val="tx1"/>
              </a:solidFill>
            </a:endParaRPr>
          </a:p>
          <a:p>
            <a:pPr algn="ctr"/>
            <a:endParaRPr lang="pl-PL" altLang="pl-PL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rostokąt 1"/>
          <p:cNvSpPr>
            <a:spLocks noChangeArrowheads="1"/>
          </p:cNvSpPr>
          <p:nvPr/>
        </p:nvSpPr>
        <p:spPr bwMode="auto">
          <a:xfrm>
            <a:off x="2286000" y="2998788"/>
            <a:ext cx="45720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l-PL" altLang="pl-PL"/>
              <a:t>Piotr Wojaczek, Mirosław Pachucki</a:t>
            </a:r>
          </a:p>
          <a:p>
            <a:r>
              <a:rPr lang="pl-PL" altLang="pl-PL"/>
              <a:t> </a:t>
            </a:r>
          </a:p>
          <a:p>
            <a:r>
              <a:rPr lang="pl-PL" altLang="pl-PL"/>
              <a:t>„</a:t>
            </a:r>
            <a:r>
              <a:rPr lang="pl-PL" altLang="pl-PL" i="1"/>
              <a:t>Rola specjalnej strefy ekonomicznej w rozwoju gospodarczym Regionu na przykładzie Katowickiej Specjalnej Strefy Ekonomicznej. Polityka „kotwiczenia”.</a:t>
            </a:r>
            <a:endParaRPr lang="pl-PL" altLang="pl-PL"/>
          </a:p>
        </p:txBody>
      </p:sp>
      <p:sp>
        <p:nvSpPr>
          <p:cNvPr id="3" name="Prostokąt 2"/>
          <p:cNvSpPr/>
          <p:nvPr/>
        </p:nvSpPr>
        <p:spPr>
          <a:xfrm>
            <a:off x="1331913" y="1484313"/>
            <a:ext cx="6985000" cy="80945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pl-PL" sz="20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Kumulacja pomocy de </a:t>
            </a:r>
            <a:r>
              <a:rPr lang="pl-PL" sz="200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minimis</a:t>
            </a: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endParaRPr lang="pl-PL" sz="2000" b="0" dirty="0" smtClean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Możliwość łączenia pomocy de </a:t>
            </a:r>
            <a:r>
              <a:rPr lang="pl-PL" sz="2000" b="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minimis</a:t>
            </a: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 z inną pomocą de </a:t>
            </a:r>
            <a:r>
              <a:rPr lang="pl-PL" sz="2000" b="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minimis</a:t>
            </a:r>
            <a:endParaRPr lang="pl-PL" sz="2000" b="0" dirty="0" smtClean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Łączenie do określonego pułapu maksymalnego</a:t>
            </a: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Zakaz łączenia:</a:t>
            </a: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Z pomocą publiczną dla tych samych kosztów kwalifikowanych (zasada podwójnego finansowania)</a:t>
            </a: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Nie dotyczy – pomocy de </a:t>
            </a:r>
            <a:r>
              <a:rPr lang="pl-PL" sz="2000" b="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minimis</a:t>
            </a: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 nie przyznawanej w odniesieniu do konkretnych kosztów kwalifikowanych. </a:t>
            </a:r>
            <a:r>
              <a:rPr lang="pl-PL" sz="20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W takim wypadku kumulacja jest dopuszczalna. </a:t>
            </a:r>
            <a:endParaRPr lang="pl-PL" sz="20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endParaRPr lang="pl-PL" sz="20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endParaRPr lang="pl-PL" sz="20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21885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rostokąt 1"/>
          <p:cNvSpPr>
            <a:spLocks noChangeArrowheads="1"/>
          </p:cNvSpPr>
          <p:nvPr/>
        </p:nvSpPr>
        <p:spPr bwMode="auto">
          <a:xfrm>
            <a:off x="2286000" y="2998788"/>
            <a:ext cx="45720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l-PL" altLang="pl-PL"/>
              <a:t>Piotr Wojaczek, Mirosław Pachucki</a:t>
            </a:r>
          </a:p>
          <a:p>
            <a:r>
              <a:rPr lang="pl-PL" altLang="pl-PL"/>
              <a:t> </a:t>
            </a:r>
          </a:p>
          <a:p>
            <a:r>
              <a:rPr lang="pl-PL" altLang="pl-PL"/>
              <a:t>„</a:t>
            </a:r>
            <a:r>
              <a:rPr lang="pl-PL" altLang="pl-PL" i="1"/>
              <a:t>Rola specjalnej strefy ekonomicznej w rozwoju gospodarczym Regionu na przykładzie Katowickiej Specjalnej Strefy Ekonomicznej. Polityka „kotwiczenia”.</a:t>
            </a:r>
            <a:endParaRPr lang="pl-PL" altLang="pl-PL"/>
          </a:p>
        </p:txBody>
      </p:sp>
      <p:sp>
        <p:nvSpPr>
          <p:cNvPr id="3" name="Prostokąt 2"/>
          <p:cNvSpPr/>
          <p:nvPr/>
        </p:nvSpPr>
        <p:spPr>
          <a:xfrm>
            <a:off x="1331913" y="1484313"/>
            <a:ext cx="6985000" cy="80945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pl-PL" sz="20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Możliwość udzielenia pomocy regionalnej </a:t>
            </a: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endParaRPr lang="pl-PL" sz="2000" b="0" dirty="0" smtClean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Inna podstawa prawna udzielenia pomocy – rozporządzenie RM z dnia 9/1/2015 r.</a:t>
            </a: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Inny tytuł – regionalna pomoc inwestycyjna,</a:t>
            </a: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Inne warunki:</a:t>
            </a: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Pomoc w związku z realizacją nowego projektu inwestycyjnego (definicja)</a:t>
            </a: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Maksymalny poziom pomocy</a:t>
            </a: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Udzielenie pomocy w stosunku do poniesionych kosztów kwalifikowanych (konkretnie zdefiniowanych)</a:t>
            </a: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Zasada utrzymania trwałości projektu</a:t>
            </a:r>
            <a:endParaRPr lang="pl-PL" sz="20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endParaRPr lang="pl-PL" sz="20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endParaRPr lang="pl-PL" sz="20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21885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rostokąt 1"/>
          <p:cNvSpPr>
            <a:spLocks noChangeArrowheads="1"/>
          </p:cNvSpPr>
          <p:nvPr/>
        </p:nvSpPr>
        <p:spPr bwMode="auto">
          <a:xfrm>
            <a:off x="2286000" y="2998788"/>
            <a:ext cx="45720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l-PL" altLang="pl-PL"/>
              <a:t>Piotr Wojaczek, Mirosław Pachucki</a:t>
            </a:r>
          </a:p>
          <a:p>
            <a:r>
              <a:rPr lang="pl-PL" altLang="pl-PL"/>
              <a:t> </a:t>
            </a:r>
          </a:p>
          <a:p>
            <a:r>
              <a:rPr lang="pl-PL" altLang="pl-PL"/>
              <a:t>„</a:t>
            </a:r>
            <a:r>
              <a:rPr lang="pl-PL" altLang="pl-PL" i="1"/>
              <a:t>Rola specjalnej strefy ekonomicznej w rozwoju gospodarczym Regionu na przykładzie Katowickiej Specjalnej Strefy Ekonomicznej. Polityka „kotwiczenia”.</a:t>
            </a:r>
            <a:endParaRPr lang="pl-PL" altLang="pl-PL"/>
          </a:p>
        </p:txBody>
      </p:sp>
      <p:sp>
        <p:nvSpPr>
          <p:cNvPr id="3" name="Prostokąt 2"/>
          <p:cNvSpPr/>
          <p:nvPr/>
        </p:nvSpPr>
        <p:spPr>
          <a:xfrm>
            <a:off x="1331913" y="1484313"/>
            <a:ext cx="6985000" cy="9694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pl-PL" sz="24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Istotne elementy przy wprowadzeniu programu de </a:t>
            </a:r>
            <a:r>
              <a:rPr lang="pl-PL" sz="240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minimis</a:t>
            </a: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4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Ocena czy różnicowanie stawek stanowi pomoc de </a:t>
            </a:r>
            <a:r>
              <a:rPr lang="pl-PL" sz="2400" b="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minimis</a:t>
            </a:r>
            <a:endParaRPr lang="pl-PL" sz="2400" b="0" dirty="0" smtClean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4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Uchwała powinna zostać opracowana jako program pomocy de </a:t>
            </a:r>
            <a:r>
              <a:rPr lang="pl-PL" sz="2400" b="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minimis</a:t>
            </a:r>
            <a:endParaRPr lang="pl-PL" sz="2400" b="0" dirty="0" smtClean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4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Obowiązek wydawania zaświadczeń o pomocy de </a:t>
            </a:r>
            <a:r>
              <a:rPr lang="pl-PL" sz="2400" b="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minimis</a:t>
            </a:r>
            <a:endParaRPr lang="pl-PL" sz="2400" b="0" dirty="0" smtClean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4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Obowiązek przestrzegania pułapu pomocy de </a:t>
            </a:r>
            <a:r>
              <a:rPr lang="pl-PL" sz="2400" b="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minimis</a:t>
            </a:r>
            <a:endParaRPr lang="pl-PL" sz="2400" b="0" dirty="0" smtClean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4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Element kumulacji pomocy de </a:t>
            </a:r>
            <a:r>
              <a:rPr lang="pl-PL" sz="2400" b="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minimis</a:t>
            </a:r>
            <a:r>
              <a:rPr lang="pl-PL" sz="24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 - regionalnej </a:t>
            </a:r>
            <a:endParaRPr lang="pl-PL" sz="24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endParaRPr lang="pl-PL" sz="24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endParaRPr lang="pl-PL" sz="24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526564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rostokąt 1"/>
          <p:cNvSpPr>
            <a:spLocks noChangeArrowheads="1"/>
          </p:cNvSpPr>
          <p:nvPr/>
        </p:nvSpPr>
        <p:spPr bwMode="auto">
          <a:xfrm>
            <a:off x="2286000" y="2998788"/>
            <a:ext cx="45720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l-PL" altLang="pl-PL"/>
              <a:t>Piotr Wojaczek, Mirosław Pachucki</a:t>
            </a:r>
          </a:p>
          <a:p>
            <a:r>
              <a:rPr lang="pl-PL" altLang="pl-PL"/>
              <a:t> </a:t>
            </a:r>
          </a:p>
          <a:p>
            <a:r>
              <a:rPr lang="pl-PL" altLang="pl-PL"/>
              <a:t>„</a:t>
            </a:r>
            <a:r>
              <a:rPr lang="pl-PL" altLang="pl-PL" i="1"/>
              <a:t>Rola specjalnej strefy ekonomicznej w rozwoju gospodarczym Regionu na przykładzie Katowickiej Specjalnej Strefy Ekonomicznej. Polityka „kotwiczenia”.</a:t>
            </a:r>
            <a:endParaRPr lang="pl-PL" altLang="pl-PL"/>
          </a:p>
        </p:txBody>
      </p:sp>
      <p:sp>
        <p:nvSpPr>
          <p:cNvPr id="3" name="Prostokąt 2"/>
          <p:cNvSpPr/>
          <p:nvPr/>
        </p:nvSpPr>
        <p:spPr>
          <a:xfrm>
            <a:off x="1331913" y="1484313"/>
            <a:ext cx="6985000" cy="89562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endParaRPr lang="pl-PL" sz="2400" dirty="0" smtClean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r>
              <a:rPr lang="pl-PL" sz="24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Przykładowe </a:t>
            </a:r>
            <a:r>
              <a:rPr lang="pl-PL" sz="24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uchwały – dyskusja</a:t>
            </a:r>
            <a:r>
              <a:rPr lang="pl-PL" sz="24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:</a:t>
            </a:r>
          </a:p>
          <a:p>
            <a:pPr>
              <a:buFont typeface="Times New Roman" pitchFamily="16" charset="0"/>
              <a:buNone/>
              <a:defRPr/>
            </a:pPr>
            <a:endParaRPr lang="pl-PL" sz="2400" dirty="0" smtClean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pl-PL" sz="24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mix </a:t>
            </a:r>
            <a:r>
              <a:rPr lang="pl-PL" sz="24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pomocy regionalnej i de </a:t>
            </a:r>
            <a:r>
              <a:rPr lang="pl-PL" sz="240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minimis</a:t>
            </a:r>
            <a:r>
              <a:rPr lang="pl-PL" sz="24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 </a:t>
            </a:r>
            <a:endParaRPr lang="pl-PL" sz="2400" dirty="0" smtClean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pl-PL" sz="24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Konieczność składania „wniosku</a:t>
            </a:r>
            <a:r>
              <a:rPr lang="pl-PL" sz="24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” o udzielenie pomocy de </a:t>
            </a:r>
            <a:r>
              <a:rPr lang="pl-PL" sz="240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minimis</a:t>
            </a:r>
            <a:r>
              <a:rPr lang="pl-PL" sz="24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 </a:t>
            </a:r>
            <a:endParaRPr lang="pl-PL" sz="2400" dirty="0" smtClean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pl-PL" sz="24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Ulga w podatku zamiast zwolnienia </a:t>
            </a:r>
            <a:endParaRPr lang="pl-PL" sz="2400" dirty="0" smtClean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pl-PL" sz="24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Intensywność pomocy.</a:t>
            </a:r>
            <a:endParaRPr lang="pl-PL" sz="2400" dirty="0" smtClean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defRPr/>
            </a:pPr>
            <a:endParaRPr lang="pl-PL" sz="24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endParaRPr lang="pl-PL" sz="24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endParaRPr lang="pl-PL" sz="24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526564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2032000" y="396875"/>
            <a:ext cx="71120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0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pl-PL" altLang="pl-PL" sz="3200" b="0">
                <a:solidFill>
                  <a:srgbClr val="FFFFFF"/>
                </a:solidFill>
                <a:latin typeface="Verdana" pitchFamily="34" charset="0"/>
              </a:rPr>
              <a:t>DZIĘKUJEMY ZA UWAGĘ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4114800" y="3346450"/>
            <a:ext cx="4784725" cy="398463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pl-PL" altLang="pl-PL" sz="2000" b="0">
                <a:solidFill>
                  <a:srgbClr val="FFFFFF"/>
                </a:solidFill>
                <a:latin typeface="Verdana" pitchFamily="34" charset="0"/>
              </a:rPr>
              <a:t>ADRES: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4683125" y="3740150"/>
            <a:ext cx="4224338" cy="703263"/>
          </a:xfrm>
          <a:prstGeom prst="rect">
            <a:avLst/>
          </a:prstGeom>
          <a:solidFill>
            <a:srgbClr val="365B9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pl-PL" altLang="pl-PL" sz="2000" b="0">
                <a:solidFill>
                  <a:srgbClr val="FFFFFF"/>
                </a:solidFill>
                <a:latin typeface="Verdana" pitchFamily="34" charset="0"/>
              </a:rPr>
              <a:t>UL. WOJEWÓDZKA 42</a:t>
            </a:r>
          </a:p>
          <a:p>
            <a:pPr eaLnBrk="1" hangingPunct="1">
              <a:buClrTx/>
              <a:buFontTx/>
              <a:buNone/>
            </a:pPr>
            <a:r>
              <a:rPr lang="pl-PL" altLang="pl-PL" sz="2000" b="0">
                <a:solidFill>
                  <a:srgbClr val="FFFFFF"/>
                </a:solidFill>
                <a:latin typeface="Verdana" pitchFamily="34" charset="0"/>
              </a:rPr>
              <a:t>40-026 KATOWICE</a:t>
            </a: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4127500" y="4756150"/>
            <a:ext cx="4784725" cy="398463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pl-PL" altLang="pl-PL" sz="2000" b="0">
                <a:solidFill>
                  <a:srgbClr val="FFFFFF"/>
                </a:solidFill>
                <a:latin typeface="Verdana" pitchFamily="34" charset="0"/>
              </a:rPr>
              <a:t>ZADZWOŃ LUB NAPISZ: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4695825" y="5149850"/>
            <a:ext cx="4224338" cy="1312863"/>
          </a:xfrm>
          <a:prstGeom prst="rect">
            <a:avLst/>
          </a:prstGeom>
          <a:solidFill>
            <a:srgbClr val="365B9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 b="1"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pl-PL" altLang="pl-PL" sz="2000" b="0">
                <a:solidFill>
                  <a:srgbClr val="FFFFFF"/>
                </a:solidFill>
                <a:latin typeface="Verdana" pitchFamily="34" charset="0"/>
              </a:rPr>
              <a:t>TEL. +48 32 251 07 36</a:t>
            </a:r>
          </a:p>
          <a:p>
            <a:pPr eaLnBrk="1" hangingPunct="1">
              <a:buClrTx/>
              <a:buFontTx/>
              <a:buNone/>
            </a:pPr>
            <a:r>
              <a:rPr lang="pl-PL" altLang="pl-PL" sz="2000" b="0">
                <a:solidFill>
                  <a:srgbClr val="FFFFFF"/>
                </a:solidFill>
                <a:latin typeface="Verdana" pitchFamily="34" charset="0"/>
              </a:rPr>
              <a:t>FAX  +48 32 251 37 66</a:t>
            </a:r>
          </a:p>
          <a:p>
            <a:pPr eaLnBrk="1" hangingPunct="1">
              <a:buClrTx/>
              <a:buFontTx/>
              <a:buNone/>
            </a:pPr>
            <a:r>
              <a:rPr lang="pl-PL" altLang="pl-PL" sz="2000" b="0">
                <a:solidFill>
                  <a:srgbClr val="FFFFFF"/>
                </a:solidFill>
                <a:latin typeface="Verdana" pitchFamily="34" charset="0"/>
              </a:rPr>
              <a:t>E-MAIL – ksse@ksse.com.pl</a:t>
            </a:r>
          </a:p>
          <a:p>
            <a:pPr eaLnBrk="1" hangingPunct="1">
              <a:buClrTx/>
              <a:buFontTx/>
              <a:buNone/>
            </a:pPr>
            <a:r>
              <a:rPr lang="pl-PL" altLang="pl-PL" sz="2000" b="0">
                <a:solidFill>
                  <a:srgbClr val="FFFFFF"/>
                </a:solidFill>
                <a:latin typeface="Verdana" pitchFamily="34" charset="0"/>
              </a:rPr>
              <a:t>WWW – www.ksse.com.pl</a:t>
            </a:r>
          </a:p>
        </p:txBody>
      </p:sp>
      <p:pic>
        <p:nvPicPr>
          <p:cNvPr id="2048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089025"/>
            <a:ext cx="51054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rostokąt 1"/>
          <p:cNvSpPr>
            <a:spLocks noChangeArrowheads="1"/>
          </p:cNvSpPr>
          <p:nvPr/>
        </p:nvSpPr>
        <p:spPr bwMode="auto">
          <a:xfrm>
            <a:off x="2286000" y="2998788"/>
            <a:ext cx="45720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l-PL" altLang="pl-PL"/>
              <a:t>Piotr Wojaczek, Mirosław Pachucki</a:t>
            </a:r>
          </a:p>
          <a:p>
            <a:r>
              <a:rPr lang="pl-PL" altLang="pl-PL"/>
              <a:t> </a:t>
            </a:r>
          </a:p>
          <a:p>
            <a:r>
              <a:rPr lang="pl-PL" altLang="pl-PL"/>
              <a:t>„</a:t>
            </a:r>
            <a:r>
              <a:rPr lang="pl-PL" altLang="pl-PL" i="1"/>
              <a:t>Rola specjalnej strefy ekonomicznej w rozwoju gospodarczym Regionu na przykładzie Katowickiej Specjalnej Strefy Ekonomicznej. Polityka „kotwiczenia”.</a:t>
            </a:r>
            <a:endParaRPr lang="pl-PL" altLang="pl-PL"/>
          </a:p>
        </p:txBody>
      </p:sp>
      <p:sp>
        <p:nvSpPr>
          <p:cNvPr id="3" name="Prostokąt 2"/>
          <p:cNvSpPr/>
          <p:nvPr/>
        </p:nvSpPr>
        <p:spPr>
          <a:xfrm>
            <a:off x="971600" y="930316"/>
            <a:ext cx="8064897" cy="784830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endParaRPr lang="pl-PL" sz="2400" b="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endParaRPr lang="pl-PL" sz="2400" b="0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pl-PL" sz="2400" b="0" dirty="0" smtClean="0">
                <a:solidFill>
                  <a:schemeClr val="tx1"/>
                </a:solidFill>
              </a:rPr>
              <a:t>Pomoc publiczna 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pl-PL" sz="2400" b="0" dirty="0" smtClean="0">
                <a:solidFill>
                  <a:schemeClr val="tx1"/>
                </a:solidFill>
              </a:rPr>
              <a:t>Pomoc de </a:t>
            </a:r>
            <a:r>
              <a:rPr lang="pl-PL" sz="2400" b="0" dirty="0" err="1" smtClean="0">
                <a:solidFill>
                  <a:schemeClr val="tx1"/>
                </a:solidFill>
              </a:rPr>
              <a:t>minimis</a:t>
            </a:r>
            <a:r>
              <a:rPr lang="pl-PL" sz="2400" b="0" dirty="0" smtClean="0">
                <a:solidFill>
                  <a:schemeClr val="tx1"/>
                </a:solidFill>
              </a:rPr>
              <a:t> - pomoc regionalna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pl-PL" sz="2400" b="0" dirty="0" smtClean="0">
                <a:solidFill>
                  <a:schemeClr val="tx1"/>
                </a:solidFill>
              </a:rPr>
              <a:t>Procedura </a:t>
            </a:r>
            <a:r>
              <a:rPr lang="pl-PL" sz="2400" b="0" dirty="0">
                <a:solidFill>
                  <a:schemeClr val="tx1"/>
                </a:solidFill>
              </a:rPr>
              <a:t>wprowadzania </a:t>
            </a:r>
            <a:r>
              <a:rPr lang="pl-PL" sz="2400" b="0" dirty="0" smtClean="0">
                <a:solidFill>
                  <a:schemeClr val="tx1"/>
                </a:solidFill>
              </a:rPr>
              <a:t>programów pomocy publicznej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pl-PL" sz="2400" b="0" dirty="0" smtClean="0">
                <a:solidFill>
                  <a:schemeClr val="tx1"/>
                </a:solidFill>
              </a:rPr>
              <a:t>Pomoc publiczna udzielana przez 	samorządy terytorialne</a:t>
            </a:r>
          </a:p>
          <a:p>
            <a:pPr algn="just">
              <a:defRPr/>
            </a:pPr>
            <a:r>
              <a:rPr lang="pl-PL" sz="2400" b="0" dirty="0">
                <a:solidFill>
                  <a:schemeClr val="tx1"/>
                </a:solidFill>
              </a:rPr>
              <a:t/>
            </a:r>
            <a:br>
              <a:rPr lang="pl-PL" sz="2400" b="0" dirty="0">
                <a:solidFill>
                  <a:schemeClr val="tx1"/>
                </a:solidFill>
              </a:rPr>
            </a:br>
            <a:endParaRPr lang="pl-PL" sz="24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rostokąt 1"/>
          <p:cNvSpPr>
            <a:spLocks noChangeArrowheads="1"/>
          </p:cNvSpPr>
          <p:nvPr/>
        </p:nvSpPr>
        <p:spPr bwMode="auto">
          <a:xfrm>
            <a:off x="2286000" y="2998788"/>
            <a:ext cx="45720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l-PL" altLang="pl-PL"/>
              <a:t>Piotr Wojaczek, Mirosław Pachucki</a:t>
            </a:r>
          </a:p>
          <a:p>
            <a:r>
              <a:rPr lang="pl-PL" altLang="pl-PL"/>
              <a:t> </a:t>
            </a:r>
          </a:p>
          <a:p>
            <a:r>
              <a:rPr lang="pl-PL" altLang="pl-PL"/>
              <a:t>„</a:t>
            </a:r>
            <a:r>
              <a:rPr lang="pl-PL" altLang="pl-PL" i="1"/>
              <a:t>Rola specjalnej strefy ekonomicznej w rozwoju gospodarczym Regionu na przykładzie Katowickiej Specjalnej Strefy Ekonomicznej. Polityka „kotwiczenia”.</a:t>
            </a:r>
            <a:endParaRPr lang="pl-PL" altLang="pl-PL"/>
          </a:p>
        </p:txBody>
      </p:sp>
      <p:sp>
        <p:nvSpPr>
          <p:cNvPr id="3" name="Prostokąt 2"/>
          <p:cNvSpPr/>
          <p:nvPr/>
        </p:nvSpPr>
        <p:spPr>
          <a:xfrm>
            <a:off x="1331913" y="1484313"/>
            <a:ext cx="6985000" cy="907940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pl-PL" sz="24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Pomoc publiczna:</a:t>
            </a: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4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Generalny zakaz udzielania pomocy publicznej</a:t>
            </a: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4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Definicja pomocy publicznej – elementy składowe:</a:t>
            </a:r>
          </a:p>
          <a:p>
            <a:pPr marL="800100" lvl="1" indent="-342900">
              <a:buFont typeface="+mj-lt"/>
              <a:buAutoNum type="alphaLcParenR"/>
            </a:pPr>
            <a:r>
              <a:rPr lang="pl-PL" sz="2000" b="0" dirty="0">
                <a:solidFill>
                  <a:schemeClr val="tx1"/>
                </a:solidFill>
              </a:rPr>
              <a:t>pomoc zostaje przyznana przez państwo lub przy użyciu zasobów państwowych w jakiejkolwiek formie,</a:t>
            </a:r>
            <a:endParaRPr lang="pl-PL" sz="1800" b="0" dirty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pl-PL" sz="2000" b="0" dirty="0">
                <a:solidFill>
                  <a:schemeClr val="tx1"/>
                </a:solidFill>
              </a:rPr>
              <a:t>udzielenie pomocy powoduje uprzywilejowanie niektórych przedsiębiorców lub gałęzi produkcji, </a:t>
            </a:r>
            <a:endParaRPr lang="pl-PL" sz="1800" b="0" dirty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pl-PL" sz="2000" b="0" dirty="0">
                <a:solidFill>
                  <a:schemeClr val="tx1"/>
                </a:solidFill>
              </a:rPr>
              <a:t>udzielenie pomocy zakłóca lub może zakłóć konkurencję,</a:t>
            </a:r>
            <a:endParaRPr lang="pl-PL" sz="1800" b="0" dirty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pl-PL" sz="2000" b="0" dirty="0">
                <a:solidFill>
                  <a:schemeClr val="tx1"/>
                </a:solidFill>
              </a:rPr>
              <a:t>pomoc wpływa na wymianę handlową między państwami członkowskimi.</a:t>
            </a:r>
            <a:endParaRPr lang="pl-PL" sz="1800" b="0" dirty="0">
              <a:solidFill>
                <a:schemeClr val="tx1"/>
              </a:solidFill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rostokąt 1"/>
          <p:cNvSpPr>
            <a:spLocks noChangeArrowheads="1"/>
          </p:cNvSpPr>
          <p:nvPr/>
        </p:nvSpPr>
        <p:spPr bwMode="auto">
          <a:xfrm>
            <a:off x="2286000" y="2998788"/>
            <a:ext cx="45720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l-PL" altLang="pl-PL"/>
              <a:t>Piotr Wojaczek, Mirosław Pachucki</a:t>
            </a:r>
          </a:p>
          <a:p>
            <a:r>
              <a:rPr lang="pl-PL" altLang="pl-PL"/>
              <a:t> </a:t>
            </a:r>
          </a:p>
          <a:p>
            <a:r>
              <a:rPr lang="pl-PL" altLang="pl-PL"/>
              <a:t>„</a:t>
            </a:r>
            <a:r>
              <a:rPr lang="pl-PL" altLang="pl-PL" i="1"/>
              <a:t>Rola specjalnej strefy ekonomicznej w rozwoju gospodarczym Regionu na przykładzie Katowickiej Specjalnej Strefy Ekonomicznej. Polityka „kotwiczenia”.</a:t>
            </a:r>
            <a:endParaRPr lang="pl-PL" altLang="pl-PL"/>
          </a:p>
        </p:txBody>
      </p:sp>
      <p:sp>
        <p:nvSpPr>
          <p:cNvPr id="3" name="Prostokąt 2"/>
          <p:cNvSpPr/>
          <p:nvPr/>
        </p:nvSpPr>
        <p:spPr>
          <a:xfrm>
            <a:off x="1331913" y="1484313"/>
            <a:ext cx="6985000" cy="82176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pl-PL" sz="2400" dirty="0" smtClean="0">
                <a:solidFill>
                  <a:schemeClr val="tx1"/>
                </a:solidFill>
                <a:latin typeface="+mj-lt"/>
                <a:ea typeface="SimSun" charset="-122"/>
              </a:rPr>
              <a:t>System udzielania pomocy publicznej</a:t>
            </a:r>
            <a:endParaRPr lang="pl-PL" sz="2400" dirty="0">
              <a:solidFill>
                <a:schemeClr val="tx1"/>
              </a:solidFill>
              <a:latin typeface="+mj-lt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b="0" dirty="0">
              <a:solidFill>
                <a:schemeClr val="tx1"/>
              </a:solidFill>
              <a:latin typeface="+mj-lt"/>
              <a:ea typeface="SimSun" charset="-122"/>
            </a:endParaRPr>
          </a:p>
          <a:p>
            <a:pPr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+mj-lt"/>
                <a:ea typeface="SimSun" charset="-122"/>
                <a:cs typeface="Times New Roman" pitchFamily="18" charset="0"/>
              </a:rPr>
              <a:t>Komisja Europejska – </a:t>
            </a:r>
            <a:r>
              <a:rPr lang="pl-PL" sz="2000" dirty="0" smtClean="0">
                <a:solidFill>
                  <a:schemeClr val="tx1"/>
                </a:solidFill>
                <a:latin typeface="+mj-lt"/>
                <a:ea typeface="SimSun" charset="-122"/>
                <a:cs typeface="Times New Roman" pitchFamily="18" charset="0"/>
              </a:rPr>
              <a:t>odpowiada za nadzór nad udzielaniem pomocy publicznej, nadzór nad kontrolą na poziomie unijnym</a:t>
            </a:r>
            <a:endParaRPr lang="pl-PL" sz="2000" b="0" dirty="0" smtClean="0">
              <a:solidFill>
                <a:schemeClr val="tx1"/>
              </a:solidFill>
              <a:latin typeface="+mj-lt"/>
              <a:ea typeface="SimSun" charset="-122"/>
              <a:cs typeface="Times New Roman" pitchFamily="18" charset="0"/>
            </a:endParaRPr>
          </a:p>
          <a:p>
            <a:pPr>
              <a:defRPr/>
            </a:pPr>
            <a:endParaRPr lang="pl-PL" sz="2000" b="0" dirty="0">
              <a:solidFill>
                <a:schemeClr val="tx1"/>
              </a:solidFill>
              <a:latin typeface="+mj-lt"/>
              <a:ea typeface="SimSun" charset="-122"/>
              <a:cs typeface="Times New Roman" pitchFamily="18" charset="0"/>
            </a:endParaRPr>
          </a:p>
          <a:p>
            <a:pPr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+mj-lt"/>
                <a:ea typeface="SimSun" charset="-122"/>
                <a:cs typeface="Times New Roman" pitchFamily="18" charset="0"/>
              </a:rPr>
              <a:t>UOKIK – </a:t>
            </a:r>
            <a:r>
              <a:rPr lang="pl-PL" sz="2000" dirty="0" smtClean="0">
                <a:solidFill>
                  <a:schemeClr val="tx1"/>
                </a:solidFill>
                <a:latin typeface="+mj-lt"/>
                <a:ea typeface="SimSun" charset="-122"/>
                <a:cs typeface="Times New Roman" pitchFamily="18" charset="0"/>
              </a:rPr>
              <a:t>organ kompetentny w ramach udzielania pomocy publicznej na poziomie krajowym (opiniowanie projektów pomocowych, notyfikacja projektów w KE, monitorowanie wielkości udzielonej pomocy)</a:t>
            </a:r>
            <a:endParaRPr lang="pl-PL" sz="2000" b="0" dirty="0" smtClean="0">
              <a:solidFill>
                <a:schemeClr val="tx1"/>
              </a:solidFill>
              <a:latin typeface="+mj-lt"/>
              <a:ea typeface="SimSun" charset="-122"/>
              <a:cs typeface="Times New Roman" pitchFamily="18" charset="0"/>
            </a:endParaRPr>
          </a:p>
          <a:p>
            <a:pPr>
              <a:defRPr/>
            </a:pPr>
            <a:endParaRPr lang="pl-PL" sz="2000" b="0" dirty="0">
              <a:solidFill>
                <a:schemeClr val="tx1"/>
              </a:solidFill>
              <a:latin typeface="+mj-lt"/>
              <a:ea typeface="SimSun" charset="-122"/>
              <a:cs typeface="Times New Roman" pitchFamily="18" charset="0"/>
            </a:endParaRPr>
          </a:p>
          <a:p>
            <a:pPr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+mj-lt"/>
                <a:ea typeface="SimSun" charset="-122"/>
                <a:cs typeface="Times New Roman" pitchFamily="18" charset="0"/>
              </a:rPr>
              <a:t>Organy udzielające pomocy publicznej – </a:t>
            </a:r>
            <a:r>
              <a:rPr lang="pl-PL" sz="2000" dirty="0" smtClean="0">
                <a:solidFill>
                  <a:schemeClr val="tx1"/>
                </a:solidFill>
                <a:latin typeface="+mj-lt"/>
                <a:ea typeface="SimSun" charset="-122"/>
                <a:cs typeface="Times New Roman" pitchFamily="18" charset="0"/>
              </a:rPr>
              <a:t>organy wdrażające, udzielające pomocy publicznej indywidualnej, w ramach programów pomocowych</a:t>
            </a:r>
            <a:endParaRPr lang="pl-PL" sz="2000" b="0" dirty="0">
              <a:solidFill>
                <a:schemeClr val="tx1"/>
              </a:solidFill>
              <a:latin typeface="+mj-lt"/>
              <a:ea typeface="SimSun" charset="-122"/>
              <a:cs typeface="Times New Roman" pitchFamily="18" charset="0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b="0" dirty="0">
              <a:solidFill>
                <a:schemeClr val="tx1"/>
              </a:solidFill>
              <a:latin typeface="+mj-lt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rostokąt 1"/>
          <p:cNvSpPr>
            <a:spLocks noChangeArrowheads="1"/>
          </p:cNvSpPr>
          <p:nvPr/>
        </p:nvSpPr>
        <p:spPr bwMode="auto">
          <a:xfrm>
            <a:off x="2286000" y="2998788"/>
            <a:ext cx="45720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l-PL" altLang="pl-PL"/>
              <a:t>Piotr Wojaczek, Mirosław Pachucki</a:t>
            </a:r>
          </a:p>
          <a:p>
            <a:r>
              <a:rPr lang="pl-PL" altLang="pl-PL"/>
              <a:t> </a:t>
            </a:r>
          </a:p>
          <a:p>
            <a:r>
              <a:rPr lang="pl-PL" altLang="pl-PL"/>
              <a:t>„</a:t>
            </a:r>
            <a:r>
              <a:rPr lang="pl-PL" altLang="pl-PL" i="1"/>
              <a:t>Rola specjalnej strefy ekonomicznej w rozwoju gospodarczym Regionu na przykładzie Katowickiej Specjalnej Strefy Ekonomicznej. Polityka „kotwiczenia”.</a:t>
            </a:r>
            <a:endParaRPr lang="pl-PL" altLang="pl-PL"/>
          </a:p>
        </p:txBody>
      </p:sp>
      <p:sp>
        <p:nvSpPr>
          <p:cNvPr id="3" name="Prostokąt 2"/>
          <p:cNvSpPr/>
          <p:nvPr/>
        </p:nvSpPr>
        <p:spPr>
          <a:xfrm>
            <a:off x="1331913" y="1484313"/>
            <a:ext cx="6985000" cy="852541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defRPr/>
            </a:pPr>
            <a:r>
              <a:rPr lang="pl-PL" sz="24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Zwolnienie z podatku od nieruchomości – art. 7 ust. 3 ustawy:</a:t>
            </a:r>
          </a:p>
          <a:p>
            <a:pPr marL="800100" lvl="1" indent="-342900">
              <a:buAutoNum type="alphaLcParenR"/>
              <a:defRPr/>
            </a:pPr>
            <a:r>
              <a:rPr lang="pl-PL" sz="2000" b="0" dirty="0" smtClean="0">
                <a:solidFill>
                  <a:schemeClr val="tx1"/>
                </a:solidFill>
              </a:rPr>
              <a:t>wyłączną </a:t>
            </a:r>
            <a:r>
              <a:rPr lang="pl-PL" sz="2000" b="0" dirty="0">
                <a:solidFill>
                  <a:schemeClr val="tx1"/>
                </a:solidFill>
              </a:rPr>
              <a:t>kompetencję do podjęcia uchwały ma rada gminy, </a:t>
            </a:r>
            <a:endParaRPr lang="pl-PL" sz="2000" dirty="0" smtClean="0">
              <a:solidFill>
                <a:schemeClr val="tx1"/>
              </a:solidFill>
            </a:endParaRPr>
          </a:p>
          <a:p>
            <a:pPr marL="800100" lvl="1" indent="-342900">
              <a:buAutoNum type="alphaLcParenR"/>
              <a:defRPr/>
            </a:pPr>
            <a:r>
              <a:rPr lang="pl-PL" sz="2000" b="0" dirty="0" smtClean="0">
                <a:solidFill>
                  <a:schemeClr val="tx1"/>
                </a:solidFill>
              </a:rPr>
              <a:t>jej </a:t>
            </a:r>
            <a:r>
              <a:rPr lang="pl-PL" sz="2000" b="0" dirty="0">
                <a:solidFill>
                  <a:schemeClr val="tx1"/>
                </a:solidFill>
              </a:rPr>
              <a:t>przedmiotem jest wprowadzenie zwolnienia od podatku, </a:t>
            </a:r>
            <a:endParaRPr lang="pl-PL" sz="2000" b="0" dirty="0" smtClean="0">
              <a:solidFill>
                <a:schemeClr val="tx1"/>
              </a:solidFill>
            </a:endParaRPr>
          </a:p>
          <a:p>
            <a:pPr marL="800100" lvl="1" indent="-342900">
              <a:buAutoNum type="alphaLcParenR"/>
              <a:defRPr/>
            </a:pPr>
            <a:r>
              <a:rPr lang="pl-PL" sz="2000" b="0" dirty="0" smtClean="0">
                <a:solidFill>
                  <a:schemeClr val="tx1"/>
                </a:solidFill>
              </a:rPr>
              <a:t>zwolnienie </a:t>
            </a:r>
            <a:r>
              <a:rPr lang="pl-PL" sz="2000" b="0" dirty="0">
                <a:solidFill>
                  <a:schemeClr val="tx1"/>
                </a:solidFill>
              </a:rPr>
              <a:t>stanowi tzw. pomoc automatyczną, której zastosowanie jest uzależnione od spełnienia wskazanych w uchwale warunków bez możliwości rozstrzygania w tej kwestii w drodze indywidualnej decyzji, </a:t>
            </a:r>
            <a:r>
              <a:rPr lang="pl-PL" sz="2000" b="0" dirty="0" smtClean="0">
                <a:solidFill>
                  <a:schemeClr val="tx1"/>
                </a:solidFill>
              </a:rPr>
              <a:t>składania odrębnego wniosku</a:t>
            </a:r>
          </a:p>
          <a:p>
            <a:pPr marL="800100" lvl="1" indent="-342900">
              <a:buAutoNum type="alphaLcParenR"/>
              <a:defRPr/>
            </a:pPr>
            <a:r>
              <a:rPr lang="pl-PL" sz="2000" b="0" dirty="0" smtClean="0">
                <a:solidFill>
                  <a:schemeClr val="tx1"/>
                </a:solidFill>
              </a:rPr>
              <a:t>zwolnienie </a:t>
            </a:r>
            <a:r>
              <a:rPr lang="pl-PL" sz="2000" b="0" dirty="0">
                <a:solidFill>
                  <a:schemeClr val="tx1"/>
                </a:solidFill>
              </a:rPr>
              <a:t>nie może mieć charakteru </a:t>
            </a:r>
            <a:r>
              <a:rPr lang="pl-PL" sz="2000" b="0" dirty="0" smtClean="0">
                <a:solidFill>
                  <a:schemeClr val="tx1"/>
                </a:solidFill>
              </a:rPr>
              <a:t>podmiotowego – musi się odnosić do przedmiotu opodatkowania.</a:t>
            </a:r>
            <a:endParaRPr lang="pl-PL" sz="2000" b="0" dirty="0" smtClean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endParaRPr lang="pl-PL" sz="20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endParaRPr lang="pl-PL" sz="20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6135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rostokąt 1"/>
          <p:cNvSpPr>
            <a:spLocks noChangeArrowheads="1"/>
          </p:cNvSpPr>
          <p:nvPr/>
        </p:nvSpPr>
        <p:spPr bwMode="auto">
          <a:xfrm>
            <a:off x="2286000" y="2998788"/>
            <a:ext cx="45720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l-PL" altLang="pl-PL"/>
              <a:t>Piotr Wojaczek, Mirosław Pachucki</a:t>
            </a:r>
          </a:p>
          <a:p>
            <a:r>
              <a:rPr lang="pl-PL" altLang="pl-PL"/>
              <a:t> </a:t>
            </a:r>
          </a:p>
          <a:p>
            <a:r>
              <a:rPr lang="pl-PL" altLang="pl-PL"/>
              <a:t>„</a:t>
            </a:r>
            <a:r>
              <a:rPr lang="pl-PL" altLang="pl-PL" i="1"/>
              <a:t>Rola specjalnej strefy ekonomicznej w rozwoju gospodarczym Regionu na przykładzie Katowickiej Specjalnej Strefy Ekonomicznej. Polityka „kotwiczenia”.</a:t>
            </a:r>
            <a:endParaRPr lang="pl-PL" altLang="pl-PL"/>
          </a:p>
        </p:txBody>
      </p:sp>
      <p:sp>
        <p:nvSpPr>
          <p:cNvPr id="3" name="Prostokąt 2"/>
          <p:cNvSpPr/>
          <p:nvPr/>
        </p:nvSpPr>
        <p:spPr>
          <a:xfrm>
            <a:off x="1331913" y="1484313"/>
            <a:ext cx="6985000" cy="80945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pl-PL" sz="20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De </a:t>
            </a:r>
            <a:r>
              <a:rPr lang="pl-PL" sz="200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minimis</a:t>
            </a:r>
            <a:r>
              <a:rPr lang="pl-PL" sz="20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 – pomoc regionalna</a:t>
            </a: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Art. 20c – możliwość różnicowania stawek w zależności od: przeznaczenia nieruchomości, lokalizacja, przedmiot działalności itp. [</a:t>
            </a:r>
            <a:r>
              <a:rPr lang="pl-PL" sz="20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wyłącznie de </a:t>
            </a:r>
            <a:r>
              <a:rPr lang="pl-PL" sz="200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minimis</a:t>
            </a: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]</a:t>
            </a: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Art. 20d – regionalna pomoc inwestycyjna</a:t>
            </a: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Obowiązek zgłoszenia do UOKiK – sankcja nieważności!!!! </a:t>
            </a:r>
            <a:r>
              <a:rPr lang="pl-PL" sz="2000" b="0" i="1" dirty="0">
                <a:solidFill>
                  <a:schemeClr val="tx1"/>
                </a:solidFill>
              </a:rPr>
              <a:t>Uchwała podjęta bez uprzedniego przesłania jej projektu do Prezesa Urzędu Ochrony Konkurencji i Konsumentów lub bez uwzględnienia zgłoszonych przez niego zastrzeżeń jest nieważna w tym zakresie w którym przewiduje udzielanie pomocy publicznej.</a:t>
            </a:r>
            <a:endParaRPr lang="pl-PL" sz="2000" b="0" i="1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endParaRPr lang="pl-PL" sz="20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endParaRPr lang="pl-PL" sz="20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80761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rostokąt 1"/>
          <p:cNvSpPr>
            <a:spLocks noChangeArrowheads="1"/>
          </p:cNvSpPr>
          <p:nvPr/>
        </p:nvSpPr>
        <p:spPr bwMode="auto">
          <a:xfrm>
            <a:off x="2286000" y="2998788"/>
            <a:ext cx="45720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l-PL" altLang="pl-PL"/>
              <a:t>Piotr Wojaczek, Mirosław Pachucki</a:t>
            </a:r>
          </a:p>
          <a:p>
            <a:r>
              <a:rPr lang="pl-PL" altLang="pl-PL"/>
              <a:t> </a:t>
            </a:r>
          </a:p>
          <a:p>
            <a:r>
              <a:rPr lang="pl-PL" altLang="pl-PL"/>
              <a:t>„</a:t>
            </a:r>
            <a:r>
              <a:rPr lang="pl-PL" altLang="pl-PL" i="1"/>
              <a:t>Rola specjalnej strefy ekonomicznej w rozwoju gospodarczym Regionu na przykładzie Katowickiej Specjalnej Strefy Ekonomicznej. Polityka „kotwiczenia”.</a:t>
            </a:r>
            <a:endParaRPr lang="pl-PL" altLang="pl-PL"/>
          </a:p>
        </p:txBody>
      </p:sp>
      <p:sp>
        <p:nvSpPr>
          <p:cNvPr id="3" name="Prostokąt 2"/>
          <p:cNvSpPr/>
          <p:nvPr/>
        </p:nvSpPr>
        <p:spPr>
          <a:xfrm>
            <a:off x="1331913" y="1484313"/>
            <a:ext cx="6985000" cy="858696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pl-PL" sz="24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Zgłaszanie do UOKiK</a:t>
            </a: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4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art. 7 ust. 3 – zwolnienia z podatku od nieruchomości; różnicowanie stawek podatkowych. </a:t>
            </a:r>
            <a:r>
              <a:rPr lang="pl-PL" sz="24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Obowiązek zgłoszenia projektu uchwały [projektu pomocowego]</a:t>
            </a: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4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Art.. 8  ust. 2 – treść uchwały podjęta na podstawie programu pomocowego [pomoc regionalna w formie podatku od nieruchomości] nie wymaga notyfikacji. </a:t>
            </a:r>
            <a:endParaRPr lang="pl-PL" sz="24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endParaRPr lang="pl-PL" sz="24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endParaRPr lang="pl-PL" sz="24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950918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rostokąt 1"/>
          <p:cNvSpPr>
            <a:spLocks noChangeArrowheads="1"/>
          </p:cNvSpPr>
          <p:nvPr/>
        </p:nvSpPr>
        <p:spPr bwMode="auto">
          <a:xfrm>
            <a:off x="2286000" y="2998788"/>
            <a:ext cx="45720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l-PL" altLang="pl-PL"/>
              <a:t>Piotr Wojaczek, Mirosław Pachucki</a:t>
            </a:r>
          </a:p>
          <a:p>
            <a:r>
              <a:rPr lang="pl-PL" altLang="pl-PL"/>
              <a:t> </a:t>
            </a:r>
          </a:p>
          <a:p>
            <a:r>
              <a:rPr lang="pl-PL" altLang="pl-PL"/>
              <a:t>„</a:t>
            </a:r>
            <a:r>
              <a:rPr lang="pl-PL" altLang="pl-PL" i="1"/>
              <a:t>Rola specjalnej strefy ekonomicznej w rozwoju gospodarczym Regionu na przykładzie Katowickiej Specjalnej Strefy Ekonomicznej. Polityka „kotwiczenia”.</a:t>
            </a:r>
            <a:endParaRPr lang="pl-PL" altLang="pl-PL"/>
          </a:p>
        </p:txBody>
      </p:sp>
      <p:sp>
        <p:nvSpPr>
          <p:cNvPr id="3" name="Prostokąt 2"/>
          <p:cNvSpPr/>
          <p:nvPr/>
        </p:nvSpPr>
        <p:spPr>
          <a:xfrm>
            <a:off x="1331913" y="1484313"/>
            <a:ext cx="6985000" cy="106644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pl-PL" sz="24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Pomoc publiczna regionalna – pomoc de </a:t>
            </a:r>
            <a:r>
              <a:rPr lang="pl-PL" sz="240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minimis</a:t>
            </a: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100" b="0" dirty="0">
                <a:solidFill>
                  <a:schemeClr val="tx1"/>
                </a:solidFill>
                <a:latin typeface="Arial" charset="0"/>
                <a:ea typeface="SimSun" charset="-122"/>
              </a:rPr>
              <a:t>Pomoc de </a:t>
            </a:r>
            <a:r>
              <a:rPr lang="pl-PL" sz="2100" b="0" dirty="0" err="1">
                <a:solidFill>
                  <a:schemeClr val="tx1"/>
                </a:solidFill>
                <a:latin typeface="Arial" charset="0"/>
                <a:ea typeface="SimSun" charset="-122"/>
              </a:rPr>
              <a:t>minimis</a:t>
            </a:r>
            <a:r>
              <a:rPr lang="pl-PL" sz="2100" b="0" dirty="0">
                <a:solidFill>
                  <a:schemeClr val="tx1"/>
                </a:solidFill>
                <a:latin typeface="Arial" charset="0"/>
                <a:ea typeface="SimSun" charset="-122"/>
              </a:rPr>
              <a:t> – zwolnienie w podatku od nieruchomości, w ramach programu pomocowego. Brak konieczności zgłaszania KE - </a:t>
            </a: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1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Pomoc regionalna – program pomocowy, wyłączenia blokowe (GBER, </a:t>
            </a:r>
            <a:r>
              <a:rPr lang="pl-PL" sz="2100" b="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rozp</a:t>
            </a:r>
            <a:r>
              <a:rPr lang="pl-PL" sz="21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. 651/2014)</a:t>
            </a:r>
            <a:endParaRPr lang="pl-PL" sz="21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1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Akty prawne dot. pomocy de </a:t>
            </a:r>
            <a:r>
              <a:rPr lang="pl-PL" sz="2100" b="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minimis</a:t>
            </a:r>
            <a:r>
              <a:rPr lang="pl-PL" sz="21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: </a:t>
            </a:r>
            <a:endParaRPr lang="pl-PL" sz="21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r>
              <a:rPr lang="pl-PL" sz="2100" b="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Rozp</a:t>
            </a:r>
            <a:r>
              <a:rPr lang="pl-PL" sz="21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. KE nr 1407/2013 r. – okres obowiązywania 2014-2020;</a:t>
            </a: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r>
              <a:rPr lang="pl-PL" sz="21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Ustawa o podatkach i opłatach lokalnych z 1991 r.</a:t>
            </a: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r>
              <a:rPr lang="pl-PL" sz="2100" b="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Rozp</a:t>
            </a:r>
            <a:r>
              <a:rPr lang="pl-PL" sz="21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. RM z dnia 9/1/2015 r. (Dz. U. nr 174)</a:t>
            </a: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endParaRPr lang="pl-PL" sz="2400" b="0" dirty="0" smtClean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endParaRPr lang="pl-PL" sz="2400" b="0" dirty="0" smtClean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defRPr/>
            </a:pPr>
            <a:endParaRPr lang="pl-PL" sz="24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endParaRPr lang="pl-PL" sz="24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endParaRPr lang="pl-PL" sz="24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400" dirty="0">
              <a:solidFill>
                <a:schemeClr val="tx1"/>
              </a:solidFill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rostokąt 1"/>
          <p:cNvSpPr>
            <a:spLocks noChangeArrowheads="1"/>
          </p:cNvSpPr>
          <p:nvPr/>
        </p:nvSpPr>
        <p:spPr bwMode="auto">
          <a:xfrm>
            <a:off x="2286000" y="2998788"/>
            <a:ext cx="45720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l-PL" altLang="pl-PL"/>
              <a:t>Piotr Wojaczek, Mirosław Pachucki</a:t>
            </a:r>
          </a:p>
          <a:p>
            <a:r>
              <a:rPr lang="pl-PL" altLang="pl-PL"/>
              <a:t> </a:t>
            </a:r>
          </a:p>
          <a:p>
            <a:r>
              <a:rPr lang="pl-PL" altLang="pl-PL"/>
              <a:t>„</a:t>
            </a:r>
            <a:r>
              <a:rPr lang="pl-PL" altLang="pl-PL" i="1"/>
              <a:t>Rola specjalnej strefy ekonomicznej w rozwoju gospodarczym Regionu na przykładzie Katowickiej Specjalnej Strefy Ekonomicznej. Polityka „kotwiczenia”.</a:t>
            </a:r>
            <a:endParaRPr lang="pl-PL" altLang="pl-PL"/>
          </a:p>
        </p:txBody>
      </p:sp>
      <p:sp>
        <p:nvSpPr>
          <p:cNvPr id="3" name="Prostokąt 2"/>
          <p:cNvSpPr/>
          <p:nvPr/>
        </p:nvSpPr>
        <p:spPr>
          <a:xfrm>
            <a:off x="1331913" y="1484313"/>
            <a:ext cx="6985000" cy="90178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pl-PL" sz="20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Warunki udzielania pomocy de </a:t>
            </a:r>
            <a:r>
              <a:rPr lang="pl-PL" sz="2000" dirty="0" err="1" smtClean="0">
                <a:solidFill>
                  <a:schemeClr val="tx1"/>
                </a:solidFill>
                <a:latin typeface="Arial" charset="0"/>
                <a:ea typeface="SimSun" charset="-122"/>
              </a:rPr>
              <a:t>minimis</a:t>
            </a: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endParaRPr lang="pl-PL" sz="2000" b="0" dirty="0" smtClean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Wielkość pomocy – 200 tys. euro w okresie 3 lat (100 tys. euro w sektorze transportu)</a:t>
            </a: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Podstawa wyliczenia – bieżący rok kalendarzowy oraz dwa poprzednie lata; </a:t>
            </a:r>
            <a:r>
              <a:rPr lang="pl-PL" sz="20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ocena w sposób ciągły</a:t>
            </a: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00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Obowiązek monitorowania wielkości pomocy – oświadczenia + zaświadczenia</a:t>
            </a: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Nie ma znaczenia: źródło pomocy, cel przyznania oraz forma udzielenia wsparcia;</a:t>
            </a: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Wyłączenie produkcji rolnej oraz rybołówstwa i akwakultury. </a:t>
            </a: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Podstawa prawna – rozporządzenie oraz przepisy prawa miejscowego [zwolnienie przedmiotowe].</a:t>
            </a: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r>
              <a:rPr lang="pl-PL" sz="2000" b="0" dirty="0" smtClean="0">
                <a:solidFill>
                  <a:schemeClr val="tx1"/>
                </a:solidFill>
                <a:latin typeface="Arial" charset="0"/>
                <a:ea typeface="SimSun" charset="-122"/>
              </a:rPr>
              <a:t>Zgłoszenie programu pomocowego – opinia UOKiK [możliwość zgłoszenia zastrzeżeń]. </a:t>
            </a:r>
            <a:endParaRPr lang="pl-PL" sz="20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457200" indent="-457200">
              <a:buFont typeface="Times New Roman" pitchFamily="16" charset="0"/>
              <a:buAutoNum type="arabicPeriod"/>
              <a:defRPr/>
            </a:pPr>
            <a:endParaRPr lang="pl-PL" sz="20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 marL="1200150" lvl="1" indent="-457200">
              <a:buFont typeface="Times New Roman" pitchFamily="16" charset="0"/>
              <a:buAutoNum type="arabicPeriod"/>
              <a:defRPr/>
            </a:pPr>
            <a:endParaRPr lang="pl-PL" sz="2000" b="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  <a:p>
            <a:pPr>
              <a:buFont typeface="Times New Roman" pitchFamily="16" charset="0"/>
              <a:buNone/>
              <a:defRPr/>
            </a:pPr>
            <a:endParaRPr lang="pl-PL" sz="2000" dirty="0">
              <a:solidFill>
                <a:schemeClr val="tx1"/>
              </a:solidFill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526564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7921</TotalTime>
  <Words>784</Words>
  <Application>Microsoft Office PowerPoint</Application>
  <PresentationFormat>Pokaz na ekranie (4:3)</PresentationFormat>
  <Paragraphs>284</Paragraphs>
  <Slides>14</Slides>
  <Notes>14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Helper</dc:creator>
  <cp:lastModifiedBy>Mirek Pachucki</cp:lastModifiedBy>
  <cp:revision>148</cp:revision>
  <cp:lastPrinted>1601-01-01T00:00:00Z</cp:lastPrinted>
  <dcterms:created xsi:type="dcterms:W3CDTF">2005-02-28T14:06:28Z</dcterms:created>
  <dcterms:modified xsi:type="dcterms:W3CDTF">2017-04-06T04:38:35Z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